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佈景主題樣式 2 - 輔色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917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00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45036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2886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7293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654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3316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6325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232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6768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855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369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888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095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247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3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9723C-520F-4FD5-947D-55DFA99354A6}" type="datetimeFigureOut">
              <a:rPr lang="zh-TW" altLang="en-US" smtClean="0"/>
              <a:t>2023/11/27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873BB96-041B-48E3-95BE-BC27DB3D36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219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c.ee.yzu.edu.tw/storage/app/uploads/public/656/40b/f56/65640bf565c5e504838973.xls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ec.ee.yzu.edu.tw/storage/app/uploads/public/656/40a/b18/65640ab1899ac158293022.pdf" TargetMode="External"/><Relationship Id="rId2" Type="http://schemas.openxmlformats.org/officeDocument/2006/relationships/hyperlink" Target="https://www.eec.ee.yzu.edu.tw/storage/app/uploads/public/656/40a/963/65640a9637606556766978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ec.ee.yzu.edu.tw/storage/app/uploads/public/656/40b/f56/65640bf565c5e504838973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A0F1A5A-B55E-4551-A646-EB2318E89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0827" y="1782698"/>
            <a:ext cx="7766936" cy="1646302"/>
          </a:xfrm>
        </p:spPr>
        <p:txBody>
          <a:bodyPr/>
          <a:lstStyle/>
          <a:p>
            <a:r>
              <a:rPr lang="zh-TW" altLang="en-US" dirty="0"/>
              <a:t>元智大學</a:t>
            </a:r>
            <a:r>
              <a:rPr lang="en-US" altLang="zh-TW" dirty="0"/>
              <a:t>x</a:t>
            </a:r>
            <a:r>
              <a:rPr lang="zh-TW" altLang="en-US" dirty="0"/>
              <a:t>台積電</a:t>
            </a:r>
            <a:br>
              <a:rPr lang="en-US" altLang="zh-TW" dirty="0"/>
            </a:br>
            <a:r>
              <a:rPr lang="zh-TW" altLang="en-US" dirty="0"/>
              <a:t>半導體元件整合學程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FA497C-987E-4362-9094-FCB551DF5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0827" y="3746033"/>
            <a:ext cx="7766936" cy="1096899"/>
          </a:xfrm>
        </p:spPr>
        <p:txBody>
          <a:bodyPr>
            <a:normAutofit/>
          </a:bodyPr>
          <a:lstStyle/>
          <a:p>
            <a:r>
              <a:rPr lang="en-US" altLang="zh-TW" sz="3200" dirty="0"/>
              <a:t>112~113</a:t>
            </a:r>
            <a:r>
              <a:rPr lang="zh-TW" altLang="en-US" sz="3200" dirty="0"/>
              <a:t>學年修課規劃建議</a:t>
            </a:r>
          </a:p>
        </p:txBody>
      </p:sp>
    </p:spTree>
    <p:extLst>
      <p:ext uri="{BB962C8B-B14F-4D97-AF65-F5344CB8AC3E}">
        <p14:creationId xmlns:p14="http://schemas.microsoft.com/office/powerpoint/2010/main" val="122855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E0B2DD-1ECE-46DF-8063-BEDA268D3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738" y="1455821"/>
            <a:ext cx="3473116" cy="3946358"/>
          </a:xfrm>
        </p:spPr>
        <p:txBody>
          <a:bodyPr>
            <a:normAutofit/>
          </a:bodyPr>
          <a:lstStyle/>
          <a:p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半導體元件整合學程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共須完成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門科目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包含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✹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門必修</a:t>
            </a:r>
            <a:b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dirty="0">
                <a:solidFill>
                  <a:schemeClr val="accent6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 Unicode MS" panose="020B0604020202020204" pitchFamily="34" charset="-120"/>
              </a:rPr>
              <a:t>✹ </a:t>
            </a:r>
            <a:r>
              <a:rPr lang="en-US" altLang="zh-TW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b="0" i="0" u="none" strike="noStrike" dirty="0">
                <a:solidFill>
                  <a:schemeClr val="accent6">
                    <a:lumMod val="50000"/>
                  </a:schemeClr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門選修</a:t>
            </a:r>
            <a:br>
              <a:rPr lang="en-US" altLang="zh-TW" sz="2800" b="0" i="0" u="none" strike="noStrike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2800" b="0" i="0" u="none" strike="noStrike" dirty="0">
                <a:solidFill>
                  <a:srgbClr val="C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0" i="0" u="none" strike="noStrike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各科目可採認課程請參考</a:t>
            </a:r>
            <a:br>
              <a:rPr lang="en-US" altLang="zh-TW" sz="1600" b="0" i="0" u="none" strike="noStrike" dirty="0"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</a:t>
            </a:r>
            <a:br>
              <a:rPr lang="en-US" altLang="zh-TW" sz="1600" b="0" i="0" u="none" strike="noStrike" dirty="0">
                <a:solidFill>
                  <a:srgbClr val="0000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endParaRPr lang="zh-TW" altLang="en-US" sz="1600" dirty="0">
              <a:solidFill>
                <a:srgbClr val="0000CC"/>
              </a:solidFill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50BD1059-E5E2-428F-A85F-ECC259B03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31814"/>
              </p:ext>
            </p:extLst>
          </p:nvPr>
        </p:nvGraphicFramePr>
        <p:xfrm>
          <a:off x="3622632" y="582907"/>
          <a:ext cx="6313848" cy="5692186"/>
        </p:xfrm>
        <a:graphic>
          <a:graphicData uri="http://schemas.openxmlformats.org/drawingml/2006/table">
            <a:tbl>
              <a:tblPr/>
              <a:tblGrid>
                <a:gridCol w="320217">
                  <a:extLst>
                    <a:ext uri="{9D8B030D-6E8A-4147-A177-3AD203B41FA5}">
                      <a16:colId xmlns:a16="http://schemas.microsoft.com/office/drawing/2014/main" val="3301039950"/>
                    </a:ext>
                  </a:extLst>
                </a:gridCol>
                <a:gridCol w="4357741">
                  <a:extLst>
                    <a:ext uri="{9D8B030D-6E8A-4147-A177-3AD203B41FA5}">
                      <a16:colId xmlns:a16="http://schemas.microsoft.com/office/drawing/2014/main" val="297854587"/>
                    </a:ext>
                  </a:extLst>
                </a:gridCol>
                <a:gridCol w="821426">
                  <a:extLst>
                    <a:ext uri="{9D8B030D-6E8A-4147-A177-3AD203B41FA5}">
                      <a16:colId xmlns:a16="http://schemas.microsoft.com/office/drawing/2014/main" val="4028837714"/>
                    </a:ext>
                  </a:extLst>
                </a:gridCol>
                <a:gridCol w="814464">
                  <a:extLst>
                    <a:ext uri="{9D8B030D-6E8A-4147-A177-3AD203B41FA5}">
                      <a16:colId xmlns:a16="http://schemas.microsoft.com/office/drawing/2014/main" val="3580813429"/>
                    </a:ext>
                  </a:extLst>
                </a:gridCol>
              </a:tblGrid>
              <a:tr h="15799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33774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46680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472456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4319375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222436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工程數學二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向量、矩陣、傅立葉轉換</a:t>
                      </a:r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424256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264797"/>
                  </a:ext>
                </a:extLst>
              </a:tr>
              <a:tr h="157996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6405485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244788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779974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電子學一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974890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電子學二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72630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084950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2089913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微電子工程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453815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521598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電子薄膜科技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8737102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應用光電子學</a:t>
                      </a:r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0542657"/>
                  </a:ext>
                </a:extLst>
              </a:tr>
              <a:tr h="157996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682033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4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625977"/>
                  </a:ext>
                </a:extLst>
              </a:tr>
              <a:tr h="157996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524945"/>
                  </a:ext>
                </a:extLst>
              </a:tr>
              <a:tr h="259377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583" marR="6583" marT="6583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6583" marR="6583" marT="6583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6997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25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2CF0452B-F683-4B4A-96B7-9D6E6D508E06}"/>
              </a:ext>
            </a:extLst>
          </p:cNvPr>
          <p:cNvSpPr txBox="1"/>
          <p:nvPr/>
        </p:nvSpPr>
        <p:spPr>
          <a:xfrm flipH="1">
            <a:off x="640080" y="51816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同學在</a:t>
            </a:r>
            <a:r>
              <a:rPr lang="en-US" altLang="zh-TW" dirty="0"/>
              <a:t>112-2</a:t>
            </a:r>
            <a:r>
              <a:rPr lang="zh-TW" altLang="en-US" dirty="0"/>
              <a:t>學期可修讀的課程有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D72D14BD-2AED-4C14-B3A5-CF8EAC778881}"/>
              </a:ext>
            </a:extLst>
          </p:cNvPr>
          <p:cNvGraphicFramePr>
            <a:graphicFrameLocks noGrp="1"/>
          </p:cNvGraphicFramePr>
          <p:nvPr/>
        </p:nvGraphicFramePr>
        <p:xfrm>
          <a:off x="2093119" y="2999264"/>
          <a:ext cx="5765800" cy="2204085"/>
        </p:xfrm>
        <a:graphic>
          <a:graphicData uri="http://schemas.openxmlformats.org/drawingml/2006/table">
            <a:tbl>
              <a:tblPr/>
              <a:tblGrid>
                <a:gridCol w="286539">
                  <a:extLst>
                    <a:ext uri="{9D8B030D-6E8A-4147-A177-3AD203B41FA5}">
                      <a16:colId xmlns:a16="http://schemas.microsoft.com/office/drawing/2014/main" val="1892763585"/>
                    </a:ext>
                  </a:extLst>
                </a:gridCol>
                <a:gridCol w="3982891">
                  <a:extLst>
                    <a:ext uri="{9D8B030D-6E8A-4147-A177-3AD203B41FA5}">
                      <a16:colId xmlns:a16="http://schemas.microsoft.com/office/drawing/2014/main" val="1593288355"/>
                    </a:ext>
                  </a:extLst>
                </a:gridCol>
                <a:gridCol w="751369">
                  <a:extLst>
                    <a:ext uri="{9D8B030D-6E8A-4147-A177-3AD203B41FA5}">
                      <a16:colId xmlns:a16="http://schemas.microsoft.com/office/drawing/2014/main" val="356884289"/>
                    </a:ext>
                  </a:extLst>
                </a:gridCol>
                <a:gridCol w="745001">
                  <a:extLst>
                    <a:ext uri="{9D8B030D-6E8A-4147-A177-3AD203B41FA5}">
                      <a16:colId xmlns:a16="http://schemas.microsoft.com/office/drawing/2014/main" val="3808315499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50944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2211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321068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電子學二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330518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2872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15447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微電子工程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69558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417598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應用光電子學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450975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7D50582-F48B-497D-87AD-E244F8FA4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859851"/>
              </p:ext>
            </p:extLst>
          </p:nvPr>
        </p:nvGraphicFramePr>
        <p:xfrm>
          <a:off x="2093119" y="5385793"/>
          <a:ext cx="5765800" cy="1207770"/>
        </p:xfrm>
        <a:graphic>
          <a:graphicData uri="http://schemas.openxmlformats.org/drawingml/2006/table">
            <a:tbl>
              <a:tblPr/>
              <a:tblGrid>
                <a:gridCol w="286381">
                  <a:extLst>
                    <a:ext uri="{9D8B030D-6E8A-4147-A177-3AD203B41FA5}">
                      <a16:colId xmlns:a16="http://schemas.microsoft.com/office/drawing/2014/main" val="1604353398"/>
                    </a:ext>
                  </a:extLst>
                </a:gridCol>
                <a:gridCol w="3983875">
                  <a:extLst>
                    <a:ext uri="{9D8B030D-6E8A-4147-A177-3AD203B41FA5}">
                      <a16:colId xmlns:a16="http://schemas.microsoft.com/office/drawing/2014/main" val="4063402662"/>
                    </a:ext>
                  </a:extLst>
                </a:gridCol>
                <a:gridCol w="750954">
                  <a:extLst>
                    <a:ext uri="{9D8B030D-6E8A-4147-A177-3AD203B41FA5}">
                      <a16:colId xmlns:a16="http://schemas.microsoft.com/office/drawing/2014/main" val="2594585712"/>
                    </a:ext>
                  </a:extLst>
                </a:gridCol>
                <a:gridCol w="744590">
                  <a:extLst>
                    <a:ext uri="{9D8B030D-6E8A-4147-A177-3AD203B41FA5}">
                      <a16:colId xmlns:a16="http://schemas.microsoft.com/office/drawing/2014/main" val="153659662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49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76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6194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028210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99C12FA3-FBFA-45FD-8B33-3EBBEFAEE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059099"/>
              </p:ext>
            </p:extLst>
          </p:nvPr>
        </p:nvGraphicFramePr>
        <p:xfrm>
          <a:off x="2093119" y="1184235"/>
          <a:ext cx="5765800" cy="1518285"/>
        </p:xfrm>
        <a:graphic>
          <a:graphicData uri="http://schemas.openxmlformats.org/drawingml/2006/table">
            <a:tbl>
              <a:tblPr/>
              <a:tblGrid>
                <a:gridCol w="292422">
                  <a:extLst>
                    <a:ext uri="{9D8B030D-6E8A-4147-A177-3AD203B41FA5}">
                      <a16:colId xmlns:a16="http://schemas.microsoft.com/office/drawing/2014/main" val="219648373"/>
                    </a:ext>
                  </a:extLst>
                </a:gridCol>
                <a:gridCol w="3979483">
                  <a:extLst>
                    <a:ext uri="{9D8B030D-6E8A-4147-A177-3AD203B41FA5}">
                      <a16:colId xmlns:a16="http://schemas.microsoft.com/office/drawing/2014/main" val="2752012184"/>
                    </a:ext>
                  </a:extLst>
                </a:gridCol>
                <a:gridCol w="750126">
                  <a:extLst>
                    <a:ext uri="{9D8B030D-6E8A-4147-A177-3AD203B41FA5}">
                      <a16:colId xmlns:a16="http://schemas.microsoft.com/office/drawing/2014/main" val="456572542"/>
                    </a:ext>
                  </a:extLst>
                </a:gridCol>
                <a:gridCol w="743769">
                  <a:extLst>
                    <a:ext uri="{9D8B030D-6E8A-4147-A177-3AD203B41FA5}">
                      <a16:colId xmlns:a16="http://schemas.microsoft.com/office/drawing/2014/main" val="2254256416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8353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44953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6290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43853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工程數學二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(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向量、矩陣、傅立葉轉換</a:t>
                      </a:r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18283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量子力學導論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8566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12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2CF0452B-F683-4B4A-96B7-9D6E6D508E06}"/>
              </a:ext>
            </a:extLst>
          </p:cNvPr>
          <p:cNvSpPr txBox="1"/>
          <p:nvPr/>
        </p:nvSpPr>
        <p:spPr>
          <a:xfrm flipH="1">
            <a:off x="640080" y="51816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同學在</a:t>
            </a:r>
            <a:r>
              <a:rPr lang="en-US" altLang="zh-TW" dirty="0"/>
              <a:t>113-1</a:t>
            </a:r>
            <a:r>
              <a:rPr lang="zh-TW" altLang="en-US" dirty="0"/>
              <a:t>學期可修讀的課程有</a:t>
            </a:r>
          </a:p>
        </p:txBody>
      </p:sp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87D50582-F48B-497D-87AD-E244F8FA4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333212"/>
              </p:ext>
            </p:extLst>
          </p:nvPr>
        </p:nvGraphicFramePr>
        <p:xfrm>
          <a:off x="2093119" y="5097720"/>
          <a:ext cx="5765800" cy="1207770"/>
        </p:xfrm>
        <a:graphic>
          <a:graphicData uri="http://schemas.openxmlformats.org/drawingml/2006/table">
            <a:tbl>
              <a:tblPr/>
              <a:tblGrid>
                <a:gridCol w="286381">
                  <a:extLst>
                    <a:ext uri="{9D8B030D-6E8A-4147-A177-3AD203B41FA5}">
                      <a16:colId xmlns:a16="http://schemas.microsoft.com/office/drawing/2014/main" val="1604353398"/>
                    </a:ext>
                  </a:extLst>
                </a:gridCol>
                <a:gridCol w="3983875">
                  <a:extLst>
                    <a:ext uri="{9D8B030D-6E8A-4147-A177-3AD203B41FA5}">
                      <a16:colId xmlns:a16="http://schemas.microsoft.com/office/drawing/2014/main" val="4063402662"/>
                    </a:ext>
                  </a:extLst>
                </a:gridCol>
                <a:gridCol w="750954">
                  <a:extLst>
                    <a:ext uri="{9D8B030D-6E8A-4147-A177-3AD203B41FA5}">
                      <a16:colId xmlns:a16="http://schemas.microsoft.com/office/drawing/2014/main" val="2594585712"/>
                    </a:ext>
                  </a:extLst>
                </a:gridCol>
                <a:gridCol w="744590">
                  <a:extLst>
                    <a:ext uri="{9D8B030D-6E8A-4147-A177-3AD203B41FA5}">
                      <a16:colId xmlns:a16="http://schemas.microsoft.com/office/drawing/2014/main" val="153659662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612495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76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材料分析與檢測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561946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儀器分析</a:t>
                      </a:r>
                      <a:b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9028210"/>
                  </a:ext>
                </a:extLst>
              </a:tr>
            </a:tbl>
          </a:graphicData>
        </a:graphic>
      </p:graphicFrame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1A68A1F-5B63-4DA0-AAA6-E47A188945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540547"/>
              </p:ext>
            </p:extLst>
          </p:nvPr>
        </p:nvGraphicFramePr>
        <p:xfrm>
          <a:off x="2093119" y="1156395"/>
          <a:ext cx="5765800" cy="1289685"/>
        </p:xfrm>
        <a:graphic>
          <a:graphicData uri="http://schemas.openxmlformats.org/drawingml/2006/table">
            <a:tbl>
              <a:tblPr/>
              <a:tblGrid>
                <a:gridCol w="292422">
                  <a:extLst>
                    <a:ext uri="{9D8B030D-6E8A-4147-A177-3AD203B41FA5}">
                      <a16:colId xmlns:a16="http://schemas.microsoft.com/office/drawing/2014/main" val="477325149"/>
                    </a:ext>
                  </a:extLst>
                </a:gridCol>
                <a:gridCol w="3979483">
                  <a:extLst>
                    <a:ext uri="{9D8B030D-6E8A-4147-A177-3AD203B41FA5}">
                      <a16:colId xmlns:a16="http://schemas.microsoft.com/office/drawing/2014/main" val="1958684166"/>
                    </a:ext>
                  </a:extLst>
                </a:gridCol>
                <a:gridCol w="750126">
                  <a:extLst>
                    <a:ext uri="{9D8B030D-6E8A-4147-A177-3AD203B41FA5}">
                      <a16:colId xmlns:a16="http://schemas.microsoft.com/office/drawing/2014/main" val="2955152968"/>
                    </a:ext>
                  </a:extLst>
                </a:gridCol>
                <a:gridCol w="743769">
                  <a:extLst>
                    <a:ext uri="{9D8B030D-6E8A-4147-A177-3AD203B41FA5}">
                      <a16:colId xmlns:a16="http://schemas.microsoft.com/office/drawing/2014/main" val="4035704028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元件開發學能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55189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78499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半導體元件物理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82200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固態物理導論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92805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電路學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895935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13072D63-196B-4008-A264-7689D76282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23251"/>
              </p:ext>
            </p:extLst>
          </p:nvPr>
        </p:nvGraphicFramePr>
        <p:xfrm>
          <a:off x="2093119" y="2839462"/>
          <a:ext cx="5765800" cy="1975485"/>
        </p:xfrm>
        <a:graphic>
          <a:graphicData uri="http://schemas.openxmlformats.org/drawingml/2006/table">
            <a:tbl>
              <a:tblPr/>
              <a:tblGrid>
                <a:gridCol w="286539">
                  <a:extLst>
                    <a:ext uri="{9D8B030D-6E8A-4147-A177-3AD203B41FA5}">
                      <a16:colId xmlns:a16="http://schemas.microsoft.com/office/drawing/2014/main" val="191473039"/>
                    </a:ext>
                  </a:extLst>
                </a:gridCol>
                <a:gridCol w="3982891">
                  <a:extLst>
                    <a:ext uri="{9D8B030D-6E8A-4147-A177-3AD203B41FA5}">
                      <a16:colId xmlns:a16="http://schemas.microsoft.com/office/drawing/2014/main" val="1633613587"/>
                    </a:ext>
                  </a:extLst>
                </a:gridCol>
                <a:gridCol w="751369">
                  <a:extLst>
                    <a:ext uri="{9D8B030D-6E8A-4147-A177-3AD203B41FA5}">
                      <a16:colId xmlns:a16="http://schemas.microsoft.com/office/drawing/2014/main" val="1500285297"/>
                    </a:ext>
                  </a:extLst>
                </a:gridCol>
                <a:gridCol w="745001">
                  <a:extLst>
                    <a:ext uri="{9D8B030D-6E8A-4147-A177-3AD203B41FA5}">
                      <a16:colId xmlns:a16="http://schemas.microsoft.com/office/drawing/2014/main" val="1091669627"/>
                    </a:ext>
                  </a:extLst>
                </a:gridCol>
              </a:tblGrid>
              <a:tr h="22860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製程整合學能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32896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#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學程科目名稱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學程訂定</a:t>
                      </a:r>
                      <a:b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r>
                        <a:rPr lang="en-US" altLang="zh-TW" sz="12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/</a:t>
                      </a:r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選修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zh-TW" alt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學分數</a:t>
                      </a:r>
                      <a:endParaRPr lang="zh-TW" altLang="en-US" sz="1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99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03125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半導體製程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38768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電子學一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882356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電磁學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01212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積體電路設計導論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57102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實驗設計與統計應用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05878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TW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電子薄膜科技</a:t>
                      </a:r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zh-TW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必</a:t>
                      </a:r>
                      <a:endParaRPr lang="zh-TW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TW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新細明體" panose="02020500000000000000" pitchFamily="18" charset="-12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571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505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8C38BF35-DAFC-429B-BFD3-25A8151A49BE}"/>
              </a:ext>
            </a:extLst>
          </p:cNvPr>
          <p:cNvSpPr txBox="1"/>
          <p:nvPr/>
        </p:nvSpPr>
        <p:spPr>
          <a:xfrm>
            <a:off x="208299" y="2305615"/>
            <a:ext cx="1093219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 上學期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 下學期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03_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元智大學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zh-TW" altLang="en-US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半導體「元件整合學程」科目對照表</a:t>
            </a:r>
            <a:r>
              <a:rPr lang="en-US" altLang="zh-TW" sz="2800" b="1" i="0" dirty="0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_</a:t>
            </a:r>
            <a:r>
              <a:rPr lang="en-US" altLang="zh-TW" sz="2800" b="1" i="0" dirty="0" err="1">
                <a:solidFill>
                  <a:srgbClr val="0000CC"/>
                </a:solidFill>
                <a:effectLst/>
                <a:latin typeface="inherit"/>
                <a:ea typeface="微軟正黑體" panose="020B0604030504040204" pitchFamily="34" charset="-12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F_20231127</a:t>
            </a:r>
            <a:endParaRPr lang="en-US" altLang="zh-TW" sz="2800" b="1" i="0" dirty="0">
              <a:solidFill>
                <a:srgbClr val="0000CC"/>
              </a:solidFill>
              <a:effectLst/>
              <a:latin typeface="inherit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AC002EF-370D-4F94-872F-68C1CBD21A37}"/>
              </a:ext>
            </a:extLst>
          </p:cNvPr>
          <p:cNvSpPr txBox="1"/>
          <p:nvPr/>
        </p:nvSpPr>
        <p:spPr>
          <a:xfrm>
            <a:off x="457200" y="89916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dirty="0">
                <a:solidFill>
                  <a:schemeClr val="accent2">
                    <a:lumMod val="50000"/>
                  </a:schemeClr>
                </a:solidFill>
                <a:latin typeface="超研澤空疊圓" panose="020B0609010101010101" pitchFamily="49" charset="-120"/>
                <a:ea typeface="超研澤空疊圓" panose="020B0609010101010101" pitchFamily="49" charset="-120"/>
                <a:cs typeface="超研澤空疊圓" panose="020B0609010101010101" pitchFamily="49" charset="-120"/>
              </a:rPr>
              <a:t>參考資料下載點</a:t>
            </a:r>
          </a:p>
        </p:txBody>
      </p:sp>
    </p:spTree>
    <p:extLst>
      <p:ext uri="{BB962C8B-B14F-4D97-AF65-F5344CB8AC3E}">
        <p14:creationId xmlns:p14="http://schemas.microsoft.com/office/powerpoint/2010/main" val="3131718620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556</Words>
  <Application>Microsoft Office PowerPoint</Application>
  <PresentationFormat>寬螢幕</PresentationFormat>
  <Paragraphs>218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2" baseType="lpstr">
      <vt:lpstr>inherit</vt:lpstr>
      <vt:lpstr>超研澤空疊圓</vt:lpstr>
      <vt:lpstr>微軟正黑體</vt:lpstr>
      <vt:lpstr>Arial</vt:lpstr>
      <vt:lpstr>Trebuchet MS</vt:lpstr>
      <vt:lpstr>Wingdings 3</vt:lpstr>
      <vt:lpstr>多面向</vt:lpstr>
      <vt:lpstr>元智大學x台積電 半導體元件整合學程</vt:lpstr>
      <vt:lpstr>半導體元件整合學程 共須完成15門科目 包含 ✹13門必修 ✹ 2門選修  各科目可採認課程請參考  元智大學_半導體「元件整合學程」科目對照表 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林逸倫(職員)</dc:creator>
  <cp:lastModifiedBy>林逸倫(職員)</cp:lastModifiedBy>
  <cp:revision>5</cp:revision>
  <dcterms:created xsi:type="dcterms:W3CDTF">2023-11-27T02:52:53Z</dcterms:created>
  <dcterms:modified xsi:type="dcterms:W3CDTF">2023-11-27T03:33:20Z</dcterms:modified>
</cp:coreProperties>
</file>